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7" roundtripDataSignature="AMtx7mg+6Hrs5+HUkxtemu00ZrVkKSLD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9" name="Google Shape;4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we can’t understand without thinking in frequency</a:t>
            </a:r>
            <a:endParaRPr/>
          </a:p>
        </p:txBody>
      </p:sp>
      <p:sp>
        <p:nvSpPr>
          <p:cNvPr id="460" name="Google Shape;460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works… if everything is double precision with no noise</a:t>
            </a:r>
            <a:endParaRPr/>
          </a:p>
        </p:txBody>
      </p:sp>
      <p:sp>
        <p:nvSpPr>
          <p:cNvPr id="529" name="Google Shape;529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filter is easier to invert / deconvolve. The inversion isn’t perfect, still.</a:t>
            </a:r>
            <a:endParaRPr/>
          </a:p>
        </p:txBody>
      </p:sp>
      <p:sp>
        <p:nvSpPr>
          <p:cNvPr id="612" name="Google Shape;612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3"/>
          <p:cNvSpPr txBox="1"/>
          <p:nvPr>
            <p:ph idx="1" type="body"/>
          </p:nvPr>
        </p:nvSpPr>
        <p:spPr>
          <a:xfrm rot="5400000">
            <a:off x="3505200" y="-1828800"/>
            <a:ext cx="51816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6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6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4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5"/>
          <p:cNvSpPr txBox="1"/>
          <p:nvPr>
            <p:ph type="ctrTitle"/>
          </p:nvPr>
        </p:nvSpPr>
        <p:spPr>
          <a:xfrm>
            <a:off x="914400" y="160020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5"/>
          <p:cNvSpPr txBox="1"/>
          <p:nvPr>
            <p:ph idx="1" type="subTitle"/>
          </p:nvPr>
        </p:nvSpPr>
        <p:spPr>
          <a:xfrm>
            <a:off x="1828800" y="3355975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5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5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7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5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5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5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5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5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5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6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p6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3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6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6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3"/>
          <p:cNvSpPr txBox="1"/>
          <p:nvPr>
            <p:ph idx="1" type="body"/>
          </p:nvPr>
        </p:nvSpPr>
        <p:spPr>
          <a:xfrm rot="5400000">
            <a:off x="3505200" y="-1828800"/>
            <a:ext cx="51816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6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4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6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6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6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5"/>
          <p:cNvSpPr txBox="1"/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5"/>
          <p:cNvSpPr txBox="1"/>
          <p:nvPr>
            <p:ph idx="1" type="body"/>
          </p:nvPr>
        </p:nvSpPr>
        <p:spPr>
          <a:xfrm>
            <a:off x="914400" y="914400"/>
            <a:ext cx="508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65"/>
          <p:cNvSpPr txBox="1"/>
          <p:nvPr>
            <p:ph idx="2" type="body"/>
          </p:nvPr>
        </p:nvSpPr>
        <p:spPr>
          <a:xfrm>
            <a:off x="6197600" y="914400"/>
            <a:ext cx="508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6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6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6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44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7"/>
          <p:cNvSpPr txBox="1"/>
          <p:nvPr>
            <p:ph type="ctrTitle"/>
          </p:nvPr>
        </p:nvSpPr>
        <p:spPr>
          <a:xfrm>
            <a:off x="914400" y="160020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" type="subTitle"/>
          </p:nvPr>
        </p:nvSpPr>
        <p:spPr>
          <a:xfrm>
            <a:off x="1828800" y="3355975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8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8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4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9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9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49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9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4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1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1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5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5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609600" y="1066800"/>
            <a:ext cx="10972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45"/>
          <p:cNvSpPr txBox="1"/>
          <p:nvPr>
            <p:ph idx="1" type="body"/>
          </p:nvPr>
        </p:nvSpPr>
        <p:spPr>
          <a:xfrm>
            <a:off x="609600" y="1066800"/>
            <a:ext cx="10972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4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4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4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4.png"/><Relationship Id="rId4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66.png"/><Relationship Id="rId6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Relationship Id="rId4" Type="http://schemas.openxmlformats.org/officeDocument/2006/relationships/image" Target="../media/image78.png"/><Relationship Id="rId5" Type="http://schemas.openxmlformats.org/officeDocument/2006/relationships/image" Target="../media/image83.png"/><Relationship Id="rId6" Type="http://schemas.openxmlformats.org/officeDocument/2006/relationships/image" Target="../media/image74.png"/><Relationship Id="rId7" Type="http://schemas.openxmlformats.org/officeDocument/2006/relationships/image" Target="../media/image80.png"/><Relationship Id="rId8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Relationship Id="rId4" Type="http://schemas.openxmlformats.org/officeDocument/2006/relationships/image" Target="../media/image78.png"/><Relationship Id="rId5" Type="http://schemas.openxmlformats.org/officeDocument/2006/relationships/image" Target="../media/image83.png"/><Relationship Id="rId6" Type="http://schemas.openxmlformats.org/officeDocument/2006/relationships/image" Target="../media/image74.png"/><Relationship Id="rId7" Type="http://schemas.openxmlformats.org/officeDocument/2006/relationships/image" Target="../media/image80.png"/><Relationship Id="rId8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74.png"/><Relationship Id="rId6" Type="http://schemas.openxmlformats.org/officeDocument/2006/relationships/image" Target="../media/image80.png"/><Relationship Id="rId7" Type="http://schemas.openxmlformats.org/officeDocument/2006/relationships/image" Target="../media/image71.png"/><Relationship Id="rId8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74.png"/><Relationship Id="rId6" Type="http://schemas.openxmlformats.org/officeDocument/2006/relationships/image" Target="../media/image80.png"/><Relationship Id="rId7" Type="http://schemas.openxmlformats.org/officeDocument/2006/relationships/image" Target="../media/image71.png"/><Relationship Id="rId8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74.png"/><Relationship Id="rId6" Type="http://schemas.openxmlformats.org/officeDocument/2006/relationships/image" Target="../media/image80.png"/><Relationship Id="rId7" Type="http://schemas.openxmlformats.org/officeDocument/2006/relationships/image" Target="../media/image71.png"/><Relationship Id="rId8" Type="http://schemas.openxmlformats.org/officeDocument/2006/relationships/image" Target="../media/image8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6.png"/><Relationship Id="rId4" Type="http://schemas.openxmlformats.org/officeDocument/2006/relationships/image" Target="../media/image74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7.jpg"/><Relationship Id="rId5" Type="http://schemas.openxmlformats.org/officeDocument/2006/relationships/image" Target="../media/image9.png"/><Relationship Id="rId6" Type="http://schemas.openxmlformats.org/officeDocument/2006/relationships/image" Target="../media/image14.jpg"/><Relationship Id="rId7" Type="http://schemas.openxmlformats.org/officeDocument/2006/relationships/image" Target="../media/image2.jp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44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omp_photo\rotsnake.gif" id="170" name="Google Shape;17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/>
          <p:nvPr/>
        </p:nvSpPr>
        <p:spPr>
          <a:xfrm>
            <a:off x="1981200" y="609600"/>
            <a:ext cx="84582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538" y="0"/>
            <a:ext cx="50974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0"/>
          <p:cNvSpPr txBox="1"/>
          <p:nvPr/>
        </p:nvSpPr>
        <p:spPr>
          <a:xfrm>
            <a:off x="1524001" y="3200401"/>
            <a:ext cx="3497263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Salvador Dali invented Hybrid Images?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0"/>
          <p:cNvSpPr txBox="1"/>
          <p:nvPr/>
        </p:nvSpPr>
        <p:spPr>
          <a:xfrm>
            <a:off x="1524001" y="5915026"/>
            <a:ext cx="379462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Salvador Dali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“Gala Contemplating the Mediterranean Sea,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at 20 meters becomes the portrait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Abraham Lincoln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”, 1976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"/>
          <p:cNvSpPr/>
          <p:nvPr/>
        </p:nvSpPr>
        <p:spPr>
          <a:xfrm>
            <a:off x="1981200" y="609600"/>
            <a:ext cx="84582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238" y="0"/>
            <a:ext cx="50847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"/>
          <p:cNvSpPr/>
          <p:nvPr/>
        </p:nvSpPr>
        <p:spPr>
          <a:xfrm>
            <a:off x="1981200" y="609600"/>
            <a:ext cx="84582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12"/>
          <p:cNvPicPr preferRelativeResize="0"/>
          <p:nvPr/>
        </p:nvPicPr>
        <p:blipFill rotWithShape="1">
          <a:blip r:embed="rId3">
            <a:alphaModFix/>
          </a:blip>
          <a:srcRect b="11574" l="12402" r="10421" t="7170"/>
          <a:stretch/>
        </p:blipFill>
        <p:spPr>
          <a:xfrm>
            <a:off x="5562600" y="0"/>
            <a:ext cx="5105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Fourier Bases</a:t>
            </a:r>
            <a:endParaRPr/>
          </a:p>
        </p:txBody>
      </p:sp>
      <p:pic>
        <p:nvPicPr>
          <p:cNvPr id="322" name="Google Shape;322;p13"/>
          <p:cNvPicPr preferRelativeResize="0"/>
          <p:nvPr/>
        </p:nvPicPr>
        <p:blipFill rotWithShape="1">
          <a:blip r:embed="rId3">
            <a:alphaModFix/>
          </a:blip>
          <a:srcRect b="18698" l="8857" r="7715" t="19524"/>
          <a:stretch/>
        </p:blipFill>
        <p:spPr>
          <a:xfrm>
            <a:off x="1752600" y="1371601"/>
            <a:ext cx="8686800" cy="482441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3"/>
          <p:cNvSpPr/>
          <p:nvPr/>
        </p:nvSpPr>
        <p:spPr>
          <a:xfrm>
            <a:off x="6096000" y="2895600"/>
            <a:ext cx="4419600" cy="37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3"/>
          <p:cNvSpPr txBox="1"/>
          <p:nvPr/>
        </p:nvSpPr>
        <p:spPr>
          <a:xfrm>
            <a:off x="2992438" y="6248401"/>
            <a:ext cx="6361112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change of basis is the Fourier Transform</a:t>
            </a:r>
            <a:endParaRPr/>
          </a:p>
        </p:txBody>
      </p:sp>
      <p:sp>
        <p:nvSpPr>
          <p:cNvPr id="325" name="Google Shape;325;p13"/>
          <p:cNvSpPr txBox="1"/>
          <p:nvPr/>
        </p:nvSpPr>
        <p:spPr>
          <a:xfrm>
            <a:off x="2819401" y="990600"/>
            <a:ext cx="67929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Teases away fast vs. slow changes in the image.</a:t>
            </a:r>
            <a:endParaRPr/>
          </a:p>
        </p:txBody>
      </p:sp>
      <p:pic>
        <p:nvPicPr>
          <p:cNvPr id="326" name="Google Shape;32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1" y="3124200"/>
            <a:ext cx="2151063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Fourier Bases</a:t>
            </a:r>
            <a:endParaRPr/>
          </a:p>
        </p:txBody>
      </p:sp>
      <p:pic>
        <p:nvPicPr>
          <p:cNvPr id="332" name="Google Shape;332;p14"/>
          <p:cNvPicPr preferRelativeResize="0"/>
          <p:nvPr/>
        </p:nvPicPr>
        <p:blipFill rotWithShape="1">
          <a:blip r:embed="rId3">
            <a:alphaModFix/>
          </a:blip>
          <a:srcRect b="18698" l="8857" r="7715" t="19524"/>
          <a:stretch/>
        </p:blipFill>
        <p:spPr>
          <a:xfrm>
            <a:off x="1752600" y="1371601"/>
            <a:ext cx="8686800" cy="482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looks a lot like DCT in JPEG compression</a:t>
            </a:r>
            <a:endParaRPr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8" name="Google Shape;3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1923256"/>
            <a:ext cx="3281017" cy="3249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=&#10;\begin{array}{c}&#10;u \\&#10;\longrightarrow \\&#10;\left[&#10;\begin{array}{rrrrrrrr}&#10; -415.38 &amp; -30.19 &amp; -61.20 &amp;  27.24 &amp;  56.13 &amp; -20.10 &amp; -2.39 &amp;  0.46 \\&#10;    4.47 &amp; -21.86 &amp; -60.76 &amp;  10.25 &amp;  13.15 &amp;  -7.09 &amp; -8.54 &amp;  4.88 \\&#10;  -46.83 &amp;   7.37 &amp;  77.13 &amp; -24.56 &amp; -28.91 &amp;   9.93 &amp;  5.42 &amp; -5.65 \\&#10;  -48.53 &amp;  12.07 &amp;  34.10 &amp; -14.76 &amp; -10.24 &amp;   6.30 &amp;  1.83 &amp;  1.95 \\&#10;   12.12 &amp;  -6.55 &amp; -13.20 &amp;  -3.95 &amp;  -1.88 &amp;   1.75 &amp; -2.79 &amp;  3.14 \\&#10;   -7.73 &amp;   2.91 &amp;   2.38 &amp;  -5.94 &amp;  -2.38 &amp;   0.94 &amp;  4.30 &amp;  1.85 \\&#10;   -1.03 &amp;   0.18 &amp;   0.42 &amp;  -2.42 &amp;  -0.88 &amp;  -3.02 &amp;  4.12 &amp; -0.66 \\&#10;   -0.17 &amp;   0.14 &amp;  -1.07 &amp;  -4.19 &amp;  -1.17 &amp;  -0.10 &amp;  0.50 &amp;  1.68&#10;\end{array}&#10;\right]&#10;\end{array}&#10;\Bigg\downarrow v" id="339" name="Google Shape;33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375" y="2743200"/>
            <a:ext cx="48990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2438400"/>
            <a:ext cx="2004876" cy="200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5"/>
          <p:cNvSpPr txBox="1"/>
          <p:nvPr/>
        </p:nvSpPr>
        <p:spPr>
          <a:xfrm>
            <a:off x="460513" y="4648200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8x8 image patch</a:t>
            </a:r>
            <a:endParaRPr/>
          </a:p>
        </p:txBody>
      </p:sp>
      <p:sp>
        <p:nvSpPr>
          <p:cNvPr id="342" name="Google Shape;342;p15"/>
          <p:cNvSpPr txBox="1"/>
          <p:nvPr/>
        </p:nvSpPr>
        <p:spPr>
          <a:xfrm>
            <a:off x="3736008" y="5157508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DCT bases</a:t>
            </a:r>
            <a:endParaRPr/>
          </a:p>
        </p:txBody>
      </p:sp>
      <p:sp>
        <p:nvSpPr>
          <p:cNvPr id="343" name="Google Shape;343;p15"/>
          <p:cNvSpPr txBox="1"/>
          <p:nvPr/>
        </p:nvSpPr>
        <p:spPr>
          <a:xfrm>
            <a:off x="7543800" y="4562979"/>
            <a:ext cx="33516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Patch representation after projecting on to DCT bases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Man-made Scene</a:t>
            </a:r>
            <a:endParaRPr/>
          </a:p>
        </p:txBody>
      </p:sp>
      <p:pic>
        <p:nvPicPr>
          <p:cNvPr id="349" name="Google Shape;349;p16"/>
          <p:cNvPicPr preferRelativeResize="0"/>
          <p:nvPr/>
        </p:nvPicPr>
        <p:blipFill rotWithShape="1">
          <a:blip r:embed="rId3">
            <a:alphaModFix/>
          </a:blip>
          <a:srcRect b="11046" l="11999" r="9428" t="6476"/>
          <a:stretch/>
        </p:blipFill>
        <p:spPr>
          <a:xfrm>
            <a:off x="6400801" y="2209800"/>
            <a:ext cx="377507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2251076"/>
            <a:ext cx="3886200" cy="2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"/>
          <p:cNvSpPr txBox="1"/>
          <p:nvPr>
            <p:ph type="title"/>
          </p:nvPr>
        </p:nvSpPr>
        <p:spPr>
          <a:xfrm>
            <a:off x="1981200" y="152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change spectrum, then reconstruct</a:t>
            </a:r>
            <a:endParaRPr/>
          </a:p>
        </p:txBody>
      </p:sp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611314"/>
            <a:ext cx="8534400" cy="463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 and High Pass filtering</a:t>
            </a:r>
            <a:endParaRPr/>
          </a:p>
        </p:txBody>
      </p:sp>
      <p:pic>
        <p:nvPicPr>
          <p:cNvPr id="362" name="Google Shape;3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120776"/>
            <a:ext cx="7391400" cy="26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00" y="3998914"/>
            <a:ext cx="7391400" cy="270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</a:t>
            </a:r>
            <a:endParaRPr/>
          </a:p>
        </p:txBody>
      </p:sp>
      <p:sp>
        <p:nvSpPr>
          <p:cNvPr id="369" name="Google Shape;369;p19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Fourier transform can be thought of as a change of basis onto which “building blocks”:</a:t>
            </a:r>
            <a:endParaRPr/>
          </a:p>
        </p:txBody>
      </p:sp>
      <p:pic>
        <p:nvPicPr>
          <p:cNvPr id="370" name="Google Shape;370;p19"/>
          <p:cNvPicPr preferRelativeResize="0"/>
          <p:nvPr/>
        </p:nvPicPr>
        <p:blipFill rotWithShape="1">
          <a:blip r:embed="rId3">
            <a:alphaModFix/>
          </a:blip>
          <a:srcRect b="5764" l="6666" r="6665" t="6731"/>
          <a:stretch/>
        </p:blipFill>
        <p:spPr>
          <a:xfrm>
            <a:off x="1947708" y="281940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9"/>
          <p:cNvPicPr preferRelativeResize="0"/>
          <p:nvPr/>
        </p:nvPicPr>
        <p:blipFill rotWithShape="1">
          <a:blip r:embed="rId4">
            <a:alphaModFix/>
          </a:blip>
          <a:srcRect b="23598" l="8858" r="48697" t="19524"/>
          <a:stretch/>
        </p:blipFill>
        <p:spPr>
          <a:xfrm>
            <a:off x="5050554" y="2813669"/>
            <a:ext cx="2286000" cy="229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9"/>
          <p:cNvPicPr preferRelativeResize="0"/>
          <p:nvPr/>
        </p:nvPicPr>
        <p:blipFill rotWithShape="1">
          <a:blip r:embed="rId5">
            <a:alphaModFix/>
          </a:blip>
          <a:srcRect b="43783" l="25424" r="23729" t="0"/>
          <a:stretch/>
        </p:blipFill>
        <p:spPr>
          <a:xfrm>
            <a:off x="8153400" y="2773567"/>
            <a:ext cx="2377666" cy="2377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projection</a:t>
            </a:r>
            <a:endParaRPr/>
          </a:p>
        </p:txBody>
      </p:sp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563" y="3679962"/>
            <a:ext cx="2936875" cy="67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6925" y="4881562"/>
            <a:ext cx="5518150" cy="197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"/>
          <p:cNvSpPr/>
          <p:nvPr/>
        </p:nvSpPr>
        <p:spPr>
          <a:xfrm rot="5400000">
            <a:off x="5867400" y="4572000"/>
            <a:ext cx="4572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3388" y="1141224"/>
            <a:ext cx="6056312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 txBox="1"/>
          <p:nvPr/>
        </p:nvSpPr>
        <p:spPr>
          <a:xfrm>
            <a:off x="8001000" y="1615886"/>
            <a:ext cx="3810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81" name="Google Shape;181;p2"/>
          <p:cNvSpPr txBox="1"/>
          <p:nvPr/>
        </p:nvSpPr>
        <p:spPr>
          <a:xfrm>
            <a:off x="3070957" y="2736767"/>
            <a:ext cx="40163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Computing the Fourier Transform</a:t>
            </a:r>
            <a:endParaRPr/>
          </a:p>
        </p:txBody>
      </p:sp>
      <p:sp>
        <p:nvSpPr>
          <p:cNvPr id="378" name="Google Shape;378;p20"/>
          <p:cNvSpPr txBox="1"/>
          <p:nvPr/>
        </p:nvSpPr>
        <p:spPr>
          <a:xfrm>
            <a:off x="2209801" y="2133599"/>
            <a:ext cx="1350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endParaRPr/>
          </a:p>
        </p:txBody>
      </p:sp>
      <p:pic>
        <p:nvPicPr>
          <p:cNvPr id="379" name="Google Shape;3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514599"/>
            <a:ext cx="3467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4038600"/>
            <a:ext cx="354330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0"/>
          <p:cNvSpPr txBox="1"/>
          <p:nvPr/>
        </p:nvSpPr>
        <p:spPr>
          <a:xfrm>
            <a:off x="2133600" y="3809999"/>
            <a:ext cx="103028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</a:t>
            </a:r>
            <a:endParaRPr/>
          </a:p>
        </p:txBody>
      </p:sp>
      <p:sp>
        <p:nvSpPr>
          <p:cNvPr id="382" name="Google Shape;382;p20"/>
          <p:cNvSpPr txBox="1"/>
          <p:nvPr/>
        </p:nvSpPr>
        <p:spPr>
          <a:xfrm>
            <a:off x="2224549" y="5252884"/>
            <a:ext cx="14859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-N/2..N/2</a:t>
            </a:r>
            <a:endParaRPr/>
          </a:p>
        </p:txBody>
      </p:sp>
      <p:pic>
        <p:nvPicPr>
          <p:cNvPr id="383" name="Google Shape;38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990600"/>
            <a:ext cx="34480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0"/>
          <p:cNvSpPr txBox="1"/>
          <p:nvPr/>
        </p:nvSpPr>
        <p:spPr>
          <a:xfrm>
            <a:off x="1371600" y="5915024"/>
            <a:ext cx="39417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Fourier Transform (FFT): NlogN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3000" y="990600"/>
            <a:ext cx="2514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0"/>
          <p:cNvSpPr txBox="1"/>
          <p:nvPr/>
        </p:nvSpPr>
        <p:spPr>
          <a:xfrm>
            <a:off x="9067800" y="3550053"/>
            <a:ext cx="1804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Euler’s Formula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28600"/>
            <a:ext cx="9163024" cy="595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1"/>
          <p:cNvSpPr txBox="1"/>
          <p:nvPr/>
        </p:nvSpPr>
        <p:spPr>
          <a:xfrm>
            <a:off x="3048000" y="640080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https://youtu.be/spUNpyF58BY?si=93x8YxT5n45OA3CD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Convolution Theorem</a:t>
            </a:r>
            <a:endParaRPr/>
          </a:p>
        </p:txBody>
      </p:sp>
      <p:sp>
        <p:nvSpPr>
          <p:cNvPr id="398" name="Google Shape;398;p22"/>
          <p:cNvSpPr txBox="1"/>
          <p:nvPr>
            <p:ph idx="2" type="body"/>
          </p:nvPr>
        </p:nvSpPr>
        <p:spPr>
          <a:xfrm>
            <a:off x="2057400" y="914400"/>
            <a:ext cx="7924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Fourier transform of the convolution of two functions is the product of their Fourier transforms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Convolution</a:t>
            </a:r>
            <a:r>
              <a:rPr lang="en-US"/>
              <a:t> in spatial domain is equivalent to </a:t>
            </a:r>
            <a:r>
              <a:rPr b="1" lang="en-US"/>
              <a:t>multiplication</a:t>
            </a:r>
            <a:r>
              <a:rPr lang="en-US"/>
              <a:t> in frequency domain!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9" name="Google Shape;3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126" y="2051050"/>
            <a:ext cx="400367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1200" y="4267201"/>
            <a:ext cx="4470400" cy="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Properties of Fourier Transforms</a:t>
            </a:r>
            <a:endParaRPr/>
          </a:p>
        </p:txBody>
      </p:sp>
      <p:sp>
        <p:nvSpPr>
          <p:cNvPr id="406" name="Google Shape;406;p23"/>
          <p:cNvSpPr txBox="1"/>
          <p:nvPr>
            <p:ph idx="1" type="body"/>
          </p:nvPr>
        </p:nvSpPr>
        <p:spPr>
          <a:xfrm>
            <a:off x="2057400" y="1066801"/>
            <a:ext cx="82296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Linearity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Fourier transform of a real signal is symmetric about the origin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energy of the signal is the same as the energy of its Fourier transform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\begin{displaymath}{\cal F}[a x(t)+b y(t)]=a{\cal F}[x(t)]+b{\cal F}[y(t)] \end{displaymath}" id="407" name="Google Shape;407;p23"/>
          <p:cNvPicPr preferRelativeResize="0"/>
          <p:nvPr/>
        </p:nvPicPr>
        <p:blipFill rotWithShape="1">
          <a:blip r:embed="rId3">
            <a:alphaModFix/>
          </a:blip>
          <a:srcRect b="0" l="27628" r="0" t="0"/>
          <a:stretch/>
        </p:blipFill>
        <p:spPr>
          <a:xfrm>
            <a:off x="4191001" y="1600200"/>
            <a:ext cx="5789613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3"/>
          <p:cNvSpPr txBox="1"/>
          <p:nvPr/>
        </p:nvSpPr>
        <p:spPr>
          <a:xfrm>
            <a:off x="8097838" y="6488114"/>
            <a:ext cx="25701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Szeliski Book (3.4)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Filtering in spatial domain</a:t>
            </a:r>
            <a:endParaRPr/>
          </a:p>
        </p:txBody>
      </p:sp>
      <p:pic>
        <p:nvPicPr>
          <p:cNvPr id="414" name="Google Shape;414;p24"/>
          <p:cNvPicPr preferRelativeResize="0"/>
          <p:nvPr/>
        </p:nvPicPr>
        <p:blipFill rotWithShape="1">
          <a:blip r:embed="rId3">
            <a:alphaModFix/>
          </a:blip>
          <a:srcRect b="45231" l="61539" r="12308" t="12923"/>
          <a:stretch/>
        </p:blipFill>
        <p:spPr>
          <a:xfrm>
            <a:off x="5486400" y="3733800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4"/>
          <p:cNvGrpSpPr/>
          <p:nvPr/>
        </p:nvGrpSpPr>
        <p:grpSpPr>
          <a:xfrm>
            <a:off x="8382000" y="0"/>
            <a:ext cx="1390650" cy="1371600"/>
            <a:chOff x="144" y="144"/>
            <a:chExt cx="1152" cy="1136"/>
          </a:xfrm>
        </p:grpSpPr>
        <p:sp>
          <p:nvSpPr>
            <p:cNvPr id="416" name="Google Shape;416;p24"/>
            <p:cNvSpPr/>
            <p:nvPr/>
          </p:nvSpPr>
          <p:spPr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-2</a:t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cxnSp>
          <p:nvCxnSpPr>
            <p:cNvPr id="425" name="Google Shape;425;p24"/>
            <p:cNvCxnSpPr/>
            <p:nvPr/>
          </p:nvCxnSpPr>
          <p:spPr>
            <a:xfrm>
              <a:off x="144" y="144"/>
              <a:ext cx="1152" cy="0"/>
            </a:xfrm>
            <a:prstGeom prst="straightConnector1">
              <a:avLst/>
            </a:prstGeom>
            <a:noFill/>
            <a:ln cap="sq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4"/>
            <p:cNvCxnSpPr/>
            <p:nvPr/>
          </p:nvCxnSpPr>
          <p:spPr>
            <a:xfrm>
              <a:off x="144" y="523"/>
              <a:ext cx="115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4"/>
            <p:cNvCxnSpPr/>
            <p:nvPr/>
          </p:nvCxnSpPr>
          <p:spPr>
            <a:xfrm>
              <a:off x="144" y="901"/>
              <a:ext cx="115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24"/>
            <p:cNvCxnSpPr/>
            <p:nvPr/>
          </p:nvCxnSpPr>
          <p:spPr>
            <a:xfrm>
              <a:off x="144" y="1280"/>
              <a:ext cx="1152" cy="0"/>
            </a:xfrm>
            <a:prstGeom prst="straightConnector1">
              <a:avLst/>
            </a:prstGeom>
            <a:noFill/>
            <a:ln cap="sq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24"/>
            <p:cNvCxnSpPr/>
            <p:nvPr/>
          </p:nvCxnSpPr>
          <p:spPr>
            <a:xfrm>
              <a:off x="144" y="144"/>
              <a:ext cx="0" cy="1136"/>
            </a:xfrm>
            <a:prstGeom prst="straightConnector1">
              <a:avLst/>
            </a:prstGeom>
            <a:noFill/>
            <a:ln cap="sq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24"/>
            <p:cNvCxnSpPr/>
            <p:nvPr/>
          </p:nvCxnSpPr>
          <p:spPr>
            <a:xfrm>
              <a:off x="528" y="144"/>
              <a:ext cx="0" cy="113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24"/>
            <p:cNvCxnSpPr/>
            <p:nvPr/>
          </p:nvCxnSpPr>
          <p:spPr>
            <a:xfrm>
              <a:off x="912" y="144"/>
              <a:ext cx="0" cy="113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24"/>
            <p:cNvCxnSpPr/>
            <p:nvPr/>
          </p:nvCxnSpPr>
          <p:spPr>
            <a:xfrm>
              <a:off x="1296" y="144"/>
              <a:ext cx="0" cy="1136"/>
            </a:xfrm>
            <a:prstGeom prst="straightConnector1">
              <a:avLst/>
            </a:prstGeom>
            <a:noFill/>
            <a:ln cap="sq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3" name="Google Shape;433;p24"/>
          <p:cNvPicPr preferRelativeResize="0"/>
          <p:nvPr/>
        </p:nvPicPr>
        <p:blipFill rotWithShape="1">
          <a:blip r:embed="rId4">
            <a:alphaModFix/>
          </a:blip>
          <a:srcRect b="5184" l="24074" r="44444" t="59259"/>
          <a:stretch/>
        </p:blipFill>
        <p:spPr>
          <a:xfrm>
            <a:off x="6997700" y="2743200"/>
            <a:ext cx="36703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4"/>
          <p:cNvPicPr preferRelativeResize="0"/>
          <p:nvPr/>
        </p:nvPicPr>
        <p:blipFill rotWithShape="1">
          <a:blip r:embed="rId4">
            <a:alphaModFix/>
          </a:blip>
          <a:srcRect b="46667" l="22220" r="44444" t="14815"/>
          <a:stretch/>
        </p:blipFill>
        <p:spPr>
          <a:xfrm>
            <a:off x="1524000" y="2667000"/>
            <a:ext cx="3352800" cy="242093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4"/>
          <p:cNvSpPr txBox="1"/>
          <p:nvPr/>
        </p:nvSpPr>
        <p:spPr>
          <a:xfrm>
            <a:off x="4876800" y="3581401"/>
            <a:ext cx="623888" cy="144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6324601" y="3632200"/>
            <a:ext cx="633413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Filtering in frequency domain</a:t>
            </a:r>
            <a:endParaRPr/>
          </a:p>
        </p:txBody>
      </p:sp>
      <p:pic>
        <p:nvPicPr>
          <p:cNvPr id="442" name="Google Shape;442;p25"/>
          <p:cNvPicPr preferRelativeResize="0"/>
          <p:nvPr/>
        </p:nvPicPr>
        <p:blipFill rotWithShape="1">
          <a:blip r:embed="rId3">
            <a:alphaModFix/>
          </a:blip>
          <a:srcRect b="12922" l="12308" r="61539" t="45232"/>
          <a:stretch/>
        </p:blipFill>
        <p:spPr>
          <a:xfrm>
            <a:off x="9067800" y="533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5"/>
          <p:cNvPicPr preferRelativeResize="0"/>
          <p:nvPr/>
        </p:nvPicPr>
        <p:blipFill rotWithShape="1">
          <a:blip r:embed="rId4">
            <a:alphaModFix/>
          </a:blip>
          <a:srcRect b="18646" l="50603" r="24097" t="52437"/>
          <a:stretch/>
        </p:blipFill>
        <p:spPr>
          <a:xfrm>
            <a:off x="8001000" y="2514600"/>
            <a:ext cx="2286000" cy="16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5"/>
          <p:cNvPicPr preferRelativeResize="0"/>
          <p:nvPr/>
        </p:nvPicPr>
        <p:blipFill rotWithShape="1">
          <a:blip r:embed="rId5">
            <a:alphaModFix/>
          </a:blip>
          <a:srcRect b="5184" l="24074" r="44444" t="59259"/>
          <a:stretch/>
        </p:blipFill>
        <p:spPr>
          <a:xfrm>
            <a:off x="1524000" y="4867276"/>
            <a:ext cx="28194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5"/>
          <p:cNvPicPr preferRelativeResize="0"/>
          <p:nvPr/>
        </p:nvPicPr>
        <p:blipFill rotWithShape="1">
          <a:blip r:embed="rId5">
            <a:alphaModFix/>
          </a:blip>
          <a:srcRect b="8147" l="59259" r="14814" t="62222"/>
          <a:stretch/>
        </p:blipFill>
        <p:spPr>
          <a:xfrm>
            <a:off x="6248400" y="4789488"/>
            <a:ext cx="2895600" cy="206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5"/>
          <p:cNvPicPr preferRelativeResize="0"/>
          <p:nvPr/>
        </p:nvPicPr>
        <p:blipFill rotWithShape="1">
          <a:blip r:embed="rId5">
            <a:alphaModFix/>
          </a:blip>
          <a:srcRect b="46667" l="59259" r="9258" t="14815"/>
          <a:stretch/>
        </p:blipFill>
        <p:spPr>
          <a:xfrm>
            <a:off x="5029200" y="2362201"/>
            <a:ext cx="2438400" cy="186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5"/>
          <p:cNvPicPr preferRelativeResize="0"/>
          <p:nvPr/>
        </p:nvPicPr>
        <p:blipFill rotWithShape="1">
          <a:blip r:embed="rId5">
            <a:alphaModFix/>
          </a:blip>
          <a:srcRect b="46667" l="22220" r="44444" t="14815"/>
          <a:stretch/>
        </p:blipFill>
        <p:spPr>
          <a:xfrm>
            <a:off x="1524000" y="2286001"/>
            <a:ext cx="2819400" cy="203676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5"/>
          <p:cNvSpPr/>
          <p:nvPr/>
        </p:nvSpPr>
        <p:spPr>
          <a:xfrm rot="5400000">
            <a:off x="8953500" y="1790700"/>
            <a:ext cx="10668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5"/>
          <p:cNvSpPr/>
          <p:nvPr/>
        </p:nvSpPr>
        <p:spPr>
          <a:xfrm>
            <a:off x="4419600" y="3200400"/>
            <a:ext cx="5334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7543800" y="3048000"/>
            <a:ext cx="381000" cy="5334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5"/>
          <p:cNvSpPr/>
          <p:nvPr/>
        </p:nvSpPr>
        <p:spPr>
          <a:xfrm rot="10800000">
            <a:off x="4800600" y="5791200"/>
            <a:ext cx="9144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4419601" y="2743200"/>
            <a:ext cx="60801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453" name="Google Shape;453;p25"/>
          <p:cNvSpPr txBox="1"/>
          <p:nvPr/>
        </p:nvSpPr>
        <p:spPr>
          <a:xfrm>
            <a:off x="8839201" y="1752600"/>
            <a:ext cx="60801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454" name="Google Shape;454;p25"/>
          <p:cNvSpPr txBox="1"/>
          <p:nvPr/>
        </p:nvSpPr>
        <p:spPr>
          <a:xfrm>
            <a:off x="4572000" y="5334000"/>
            <a:ext cx="14160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Inverse FFT</a:t>
            </a:r>
            <a:endParaRPr/>
          </a:p>
        </p:txBody>
      </p:sp>
      <p:sp>
        <p:nvSpPr>
          <p:cNvPr id="455" name="Google Shape;455;p25"/>
          <p:cNvSpPr txBox="1"/>
          <p:nvPr/>
        </p:nvSpPr>
        <p:spPr>
          <a:xfrm rot="5400000">
            <a:off x="7430294" y="3923507"/>
            <a:ext cx="633413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56" name="Google Shape;456;p25"/>
          <p:cNvSpPr txBox="1"/>
          <p:nvPr/>
        </p:nvSpPr>
        <p:spPr>
          <a:xfrm>
            <a:off x="9466264" y="6550026"/>
            <a:ext cx="1201737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Slide: Hoiem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6"/>
          <p:cNvSpPr txBox="1"/>
          <p:nvPr>
            <p:ph idx="1" type="body"/>
          </p:nvPr>
        </p:nvSpPr>
        <p:spPr>
          <a:xfrm>
            <a:off x="1981200" y="609601"/>
            <a:ext cx="82296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200"/>
              <a:buNone/>
            </a:pPr>
            <a:r>
              <a:rPr b="1" lang="en-US">
                <a:solidFill>
                  <a:srgbClr val="17365D"/>
                </a:solidFill>
              </a:rPr>
              <a:t>Why does the Gaussian give a nice smooth image, but the square filter give edgy artifacts?</a:t>
            </a:r>
            <a:endParaRPr/>
          </a:p>
        </p:txBody>
      </p:sp>
      <p:pic>
        <p:nvPicPr>
          <p:cNvPr id="463" name="Google Shape;4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2362200"/>
            <a:ext cx="44958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5800" y="19812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2362200"/>
            <a:ext cx="44958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1400" y="1981200"/>
            <a:ext cx="3175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6"/>
          <p:cNvSpPr txBox="1"/>
          <p:nvPr/>
        </p:nvSpPr>
        <p:spPr>
          <a:xfrm>
            <a:off x="1524001" y="1981200"/>
            <a:ext cx="115887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</a:t>
            </a:r>
            <a:endParaRPr/>
          </a:p>
        </p:txBody>
      </p:sp>
      <p:sp>
        <p:nvSpPr>
          <p:cNvPr id="468" name="Google Shape;468;p26"/>
          <p:cNvSpPr txBox="1"/>
          <p:nvPr/>
        </p:nvSpPr>
        <p:spPr>
          <a:xfrm>
            <a:off x="6172201" y="1981200"/>
            <a:ext cx="108267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 filter</a:t>
            </a:r>
            <a:endParaRPr/>
          </a:p>
        </p:txBody>
      </p:sp>
      <p:sp>
        <p:nvSpPr>
          <p:cNvPr id="469" name="Google Shape;469;p26"/>
          <p:cNvSpPr txBox="1"/>
          <p:nvPr/>
        </p:nvSpPr>
        <p:spPr>
          <a:xfrm>
            <a:off x="4876801" y="0"/>
            <a:ext cx="164147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27"/>
          <p:cNvPicPr preferRelativeResize="0"/>
          <p:nvPr/>
        </p:nvPicPr>
        <p:blipFill rotWithShape="1">
          <a:blip r:embed="rId3">
            <a:alphaModFix/>
          </a:blip>
          <a:srcRect b="3998" l="0" r="0" t="10001"/>
          <a:stretch/>
        </p:blipFill>
        <p:spPr>
          <a:xfrm>
            <a:off x="1524000" y="2133600"/>
            <a:ext cx="89789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7"/>
          <p:cNvSpPr txBox="1"/>
          <p:nvPr/>
        </p:nvSpPr>
        <p:spPr>
          <a:xfrm>
            <a:off x="5181600" y="1524001"/>
            <a:ext cx="14859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</a:t>
            </a:r>
            <a:endParaRPr/>
          </a:p>
        </p:txBody>
      </p:sp>
      <p:sp>
        <p:nvSpPr>
          <p:cNvPr id="476" name="Google Shape;476;p27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8"/>
          <p:cNvPicPr preferRelativeResize="0"/>
          <p:nvPr/>
        </p:nvPicPr>
        <p:blipFill rotWithShape="1">
          <a:blip r:embed="rId3">
            <a:alphaModFix/>
          </a:blip>
          <a:srcRect b="5121" l="4601" r="3384" t="9814"/>
          <a:stretch/>
        </p:blipFill>
        <p:spPr>
          <a:xfrm>
            <a:off x="1752600" y="2133600"/>
            <a:ext cx="8686800" cy="451643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8"/>
          <p:cNvSpPr txBox="1"/>
          <p:nvPr/>
        </p:nvSpPr>
        <p:spPr>
          <a:xfrm>
            <a:off x="5181601" y="1524001"/>
            <a:ext cx="14843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 Filter</a:t>
            </a:r>
            <a:endParaRPr/>
          </a:p>
        </p:txBody>
      </p:sp>
      <p:sp>
        <p:nvSpPr>
          <p:cNvPr id="483" name="Google Shape;483;p28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convolution invertible?</a:t>
            </a:r>
            <a:endParaRPr/>
          </a:p>
        </p:txBody>
      </p:sp>
      <p:sp>
        <p:nvSpPr>
          <p:cNvPr id="490" name="Google Shape;490;p29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convolution is just multiplication in the Fourier domain, isn’t deconvolution just division?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Sometimes, it clearly is invertible (e.g. a convolution with an identity filter)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one case, it clearly isn’t invertible (e.g. convolution with an all zero filter)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about for common filters like a Gaussian?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Relating multiple views</a:t>
            </a:r>
            <a:endParaRPr/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300" y="1981200"/>
            <a:ext cx="8915400" cy="309491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"/>
          <p:cNvSpPr/>
          <p:nvPr/>
        </p:nvSpPr>
        <p:spPr>
          <a:xfrm>
            <a:off x="1828800" y="6477001"/>
            <a:ext cx="8839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Credit: Bundler: Structure from Motion (SfM) for Unordered Image Collections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you can’t invert multiplication by 0</a:t>
            </a:r>
            <a:endParaRPr/>
          </a:p>
        </p:txBody>
      </p:sp>
      <p:sp>
        <p:nvSpPr>
          <p:cNvPr id="496" name="Google Shape;496;p30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But it’s not quite zero, is it…</a:t>
            </a:r>
            <a:endParaRPr/>
          </a:p>
        </p:txBody>
      </p:sp>
      <p:pic>
        <p:nvPicPr>
          <p:cNvPr id="497" name="Google Shape;497;p30"/>
          <p:cNvPicPr preferRelativeResize="0"/>
          <p:nvPr/>
        </p:nvPicPr>
        <p:blipFill rotWithShape="1">
          <a:blip r:embed="rId3">
            <a:alphaModFix/>
          </a:blip>
          <a:srcRect b="4318" l="3614" r="2409" t="10002"/>
          <a:stretch/>
        </p:blipFill>
        <p:spPr>
          <a:xfrm>
            <a:off x="1676400" y="1981200"/>
            <a:ext cx="89154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experiment on Novak</a:t>
            </a:r>
            <a:endParaRPr/>
          </a:p>
        </p:txBody>
      </p:sp>
      <p:pic>
        <p:nvPicPr>
          <p:cNvPr id="503" name="Google Shape;503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371601"/>
            <a:ext cx="9144000" cy="514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</a:t>
            </a:r>
            <a:endParaRPr/>
          </a:p>
        </p:txBody>
      </p:sp>
      <p:pic>
        <p:nvPicPr>
          <p:cNvPr id="510" name="Google Shape;510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4714" l="23456" r="22734" t="31159"/>
          <a:stretch/>
        </p:blipFill>
        <p:spPr>
          <a:xfrm>
            <a:off x="1661663" y="1350371"/>
            <a:ext cx="29718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2"/>
          <p:cNvPicPr preferRelativeResize="0"/>
          <p:nvPr/>
        </p:nvPicPr>
        <p:blipFill rotWithShape="1">
          <a:blip r:embed="rId4">
            <a:alphaModFix/>
          </a:blip>
          <a:srcRect b="4280" l="15710" r="13805" t="5550"/>
          <a:stretch/>
        </p:blipFill>
        <p:spPr>
          <a:xfrm>
            <a:off x="5105400" y="1349343"/>
            <a:ext cx="1828800" cy="175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2"/>
          <p:cNvPicPr preferRelativeResize="0"/>
          <p:nvPr/>
        </p:nvPicPr>
        <p:blipFill rotWithShape="1">
          <a:blip r:embed="rId5">
            <a:alphaModFix/>
          </a:blip>
          <a:srcRect b="21112" l="34502" r="9705" t="44444"/>
          <a:stretch/>
        </p:blipFill>
        <p:spPr>
          <a:xfrm>
            <a:off x="7315200" y="1351782"/>
            <a:ext cx="3048000" cy="17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2"/>
          <p:cNvPicPr preferRelativeResize="0"/>
          <p:nvPr/>
        </p:nvPicPr>
        <p:blipFill rotWithShape="1">
          <a:blip r:embed="rId6">
            <a:alphaModFix/>
          </a:blip>
          <a:srcRect b="3009" l="9043" r="11900" t="4280"/>
          <a:stretch/>
        </p:blipFill>
        <p:spPr>
          <a:xfrm>
            <a:off x="1615133" y="3930398"/>
            <a:ext cx="2915433" cy="25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2"/>
          <p:cNvPicPr preferRelativeResize="0"/>
          <p:nvPr/>
        </p:nvPicPr>
        <p:blipFill rotWithShape="1">
          <a:blip r:embed="rId7">
            <a:alphaModFix/>
          </a:blip>
          <a:srcRect b="1740" l="8090" r="9994" t="5550"/>
          <a:stretch/>
        </p:blipFill>
        <p:spPr>
          <a:xfrm>
            <a:off x="4974860" y="4094657"/>
            <a:ext cx="2544861" cy="21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2"/>
          <p:cNvPicPr preferRelativeResize="0"/>
          <p:nvPr/>
        </p:nvPicPr>
        <p:blipFill rotWithShape="1">
          <a:blip r:embed="rId8">
            <a:alphaModFix/>
          </a:blip>
          <a:srcRect b="3009" l="9043" r="9995" t="5550"/>
          <a:stretch/>
        </p:blipFill>
        <p:spPr>
          <a:xfrm>
            <a:off x="7893204" y="3999535"/>
            <a:ext cx="2774797" cy="235041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2"/>
          <p:cNvSpPr txBox="1"/>
          <p:nvPr/>
        </p:nvSpPr>
        <p:spPr>
          <a:xfrm>
            <a:off x="4563373" y="1905001"/>
            <a:ext cx="685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17" name="Google Shape;517;p32"/>
          <p:cNvSpPr txBox="1"/>
          <p:nvPr/>
        </p:nvSpPr>
        <p:spPr>
          <a:xfrm>
            <a:off x="6753045" y="1811173"/>
            <a:ext cx="685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518" name="Google Shape;518;p32"/>
          <p:cNvSpPr txBox="1"/>
          <p:nvPr/>
        </p:nvSpPr>
        <p:spPr>
          <a:xfrm>
            <a:off x="17526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519" name="Google Shape;519;p32"/>
          <p:cNvSpPr txBox="1"/>
          <p:nvPr/>
        </p:nvSpPr>
        <p:spPr>
          <a:xfrm>
            <a:off x="50292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520" name="Google Shape;520;p32"/>
          <p:cNvSpPr txBox="1"/>
          <p:nvPr/>
        </p:nvSpPr>
        <p:spPr>
          <a:xfrm>
            <a:off x="3824148" y="4631358"/>
            <a:ext cx="1752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.*</a:t>
            </a:r>
            <a:endParaRPr/>
          </a:p>
        </p:txBody>
      </p:sp>
      <p:sp>
        <p:nvSpPr>
          <p:cNvPr id="521" name="Google Shape;521;p32"/>
          <p:cNvSpPr txBox="1"/>
          <p:nvPr/>
        </p:nvSpPr>
        <p:spPr>
          <a:xfrm>
            <a:off x="7363562" y="4554049"/>
            <a:ext cx="685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522" name="Google Shape;522;p32"/>
          <p:cNvSpPr txBox="1"/>
          <p:nvPr/>
        </p:nvSpPr>
        <p:spPr>
          <a:xfrm>
            <a:off x="7696200" y="3222569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iFFT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2"/>
          <p:cNvSpPr/>
          <p:nvPr/>
        </p:nvSpPr>
        <p:spPr>
          <a:xfrm>
            <a:off x="3276600" y="3329912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2"/>
          <p:cNvSpPr/>
          <p:nvPr/>
        </p:nvSpPr>
        <p:spPr>
          <a:xfrm>
            <a:off x="6553200" y="3361166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2"/>
          <p:cNvSpPr/>
          <p:nvPr/>
        </p:nvSpPr>
        <p:spPr>
          <a:xfrm rot="10800000">
            <a:off x="9601200" y="3283848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Deconvolution?</a:t>
            </a:r>
            <a:endParaRPr/>
          </a:p>
        </p:txBody>
      </p:sp>
      <p:pic>
        <p:nvPicPr>
          <p:cNvPr id="532" name="Google Shape;53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4714" l="23456" r="22734" t="31159"/>
          <a:stretch/>
        </p:blipFill>
        <p:spPr>
          <a:xfrm>
            <a:off x="1735443" y="1267956"/>
            <a:ext cx="3217557" cy="189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3"/>
          <p:cNvPicPr preferRelativeResize="0"/>
          <p:nvPr/>
        </p:nvPicPr>
        <p:blipFill rotWithShape="1">
          <a:blip r:embed="rId4">
            <a:alphaModFix/>
          </a:blip>
          <a:srcRect b="4280" l="15710" r="13805" t="5550"/>
          <a:stretch/>
        </p:blipFill>
        <p:spPr>
          <a:xfrm>
            <a:off x="5105400" y="1349343"/>
            <a:ext cx="1828800" cy="175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3"/>
          <p:cNvPicPr preferRelativeResize="0"/>
          <p:nvPr/>
        </p:nvPicPr>
        <p:blipFill rotWithShape="1">
          <a:blip r:embed="rId5">
            <a:alphaModFix/>
          </a:blip>
          <a:srcRect b="21112" l="34502" r="9705" t="44444"/>
          <a:stretch/>
        </p:blipFill>
        <p:spPr>
          <a:xfrm>
            <a:off x="7315200" y="1351782"/>
            <a:ext cx="3048000" cy="17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3"/>
          <p:cNvPicPr preferRelativeResize="0"/>
          <p:nvPr/>
        </p:nvPicPr>
        <p:blipFill rotWithShape="1">
          <a:blip r:embed="rId6">
            <a:alphaModFix/>
          </a:blip>
          <a:srcRect b="3009" l="9043" r="11900" t="4280"/>
          <a:stretch/>
        </p:blipFill>
        <p:spPr>
          <a:xfrm>
            <a:off x="1615133" y="3930398"/>
            <a:ext cx="2915433" cy="25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3"/>
          <p:cNvPicPr preferRelativeResize="0"/>
          <p:nvPr/>
        </p:nvPicPr>
        <p:blipFill rotWithShape="1">
          <a:blip r:embed="rId7">
            <a:alphaModFix/>
          </a:blip>
          <a:srcRect b="1740" l="8090" r="9994" t="5550"/>
          <a:stretch/>
        </p:blipFill>
        <p:spPr>
          <a:xfrm>
            <a:off x="4974860" y="4094657"/>
            <a:ext cx="2544861" cy="21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3"/>
          <p:cNvPicPr preferRelativeResize="0"/>
          <p:nvPr/>
        </p:nvPicPr>
        <p:blipFill rotWithShape="1">
          <a:blip r:embed="rId8">
            <a:alphaModFix/>
          </a:blip>
          <a:srcRect b="3009" l="9043" r="9995" t="5550"/>
          <a:stretch/>
        </p:blipFill>
        <p:spPr>
          <a:xfrm>
            <a:off x="7893204" y="3999535"/>
            <a:ext cx="2774797" cy="235041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3"/>
          <p:cNvSpPr txBox="1"/>
          <p:nvPr/>
        </p:nvSpPr>
        <p:spPr>
          <a:xfrm>
            <a:off x="17526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iFFT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3"/>
          <p:cNvSpPr txBox="1"/>
          <p:nvPr/>
        </p:nvSpPr>
        <p:spPr>
          <a:xfrm>
            <a:off x="50292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540" name="Google Shape;540;p33"/>
          <p:cNvSpPr txBox="1"/>
          <p:nvPr/>
        </p:nvSpPr>
        <p:spPr>
          <a:xfrm>
            <a:off x="6819900" y="4578733"/>
            <a:ext cx="1752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</a:t>
            </a:r>
            <a:endParaRPr/>
          </a:p>
        </p:txBody>
      </p:sp>
      <p:sp>
        <p:nvSpPr>
          <p:cNvPr id="541" name="Google Shape;541;p33"/>
          <p:cNvSpPr txBox="1"/>
          <p:nvPr/>
        </p:nvSpPr>
        <p:spPr>
          <a:xfrm>
            <a:off x="4374407" y="4638285"/>
            <a:ext cx="685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542" name="Google Shape;542;p33"/>
          <p:cNvSpPr txBox="1"/>
          <p:nvPr/>
        </p:nvSpPr>
        <p:spPr>
          <a:xfrm>
            <a:off x="7696200" y="3222569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543" name="Google Shape;543;p33"/>
          <p:cNvSpPr/>
          <p:nvPr/>
        </p:nvSpPr>
        <p:spPr>
          <a:xfrm rot="10800000">
            <a:off x="3276600" y="3329912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3"/>
          <p:cNvSpPr/>
          <p:nvPr/>
        </p:nvSpPr>
        <p:spPr>
          <a:xfrm>
            <a:off x="6553200" y="3361166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3"/>
          <p:cNvSpPr/>
          <p:nvPr/>
        </p:nvSpPr>
        <p:spPr>
          <a:xfrm>
            <a:off x="9601200" y="3283848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under more realistic conditions</a:t>
            </a:r>
            <a:endParaRPr/>
          </a:p>
        </p:txBody>
      </p:sp>
      <p:pic>
        <p:nvPicPr>
          <p:cNvPr id="552" name="Google Shape;552;p34"/>
          <p:cNvPicPr preferRelativeResize="0"/>
          <p:nvPr/>
        </p:nvPicPr>
        <p:blipFill rotWithShape="1">
          <a:blip r:embed="rId3">
            <a:alphaModFix/>
          </a:blip>
          <a:srcRect b="4280" l="15710" r="13805" t="5550"/>
          <a:stretch/>
        </p:blipFill>
        <p:spPr>
          <a:xfrm>
            <a:off x="5105400" y="1349343"/>
            <a:ext cx="1828800" cy="175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4"/>
          <p:cNvPicPr preferRelativeResize="0"/>
          <p:nvPr/>
        </p:nvPicPr>
        <p:blipFill rotWithShape="1">
          <a:blip r:embed="rId4">
            <a:alphaModFix/>
          </a:blip>
          <a:srcRect b="21112" l="34502" r="9705" t="44444"/>
          <a:stretch/>
        </p:blipFill>
        <p:spPr>
          <a:xfrm>
            <a:off x="7315200" y="1351782"/>
            <a:ext cx="3048000" cy="17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4"/>
          <p:cNvPicPr preferRelativeResize="0"/>
          <p:nvPr/>
        </p:nvPicPr>
        <p:blipFill rotWithShape="1">
          <a:blip r:embed="rId5">
            <a:alphaModFix/>
          </a:blip>
          <a:srcRect b="3009" l="9043" r="11900" t="4280"/>
          <a:stretch/>
        </p:blipFill>
        <p:spPr>
          <a:xfrm>
            <a:off x="1615133" y="3930398"/>
            <a:ext cx="2915433" cy="25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4"/>
          <p:cNvPicPr preferRelativeResize="0"/>
          <p:nvPr/>
        </p:nvPicPr>
        <p:blipFill rotWithShape="1">
          <a:blip r:embed="rId6">
            <a:alphaModFix/>
          </a:blip>
          <a:srcRect b="1740" l="8090" r="9994" t="5550"/>
          <a:stretch/>
        </p:blipFill>
        <p:spPr>
          <a:xfrm>
            <a:off x="4974860" y="4094657"/>
            <a:ext cx="2544861" cy="21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4"/>
          <p:cNvPicPr preferRelativeResize="0"/>
          <p:nvPr/>
        </p:nvPicPr>
        <p:blipFill rotWithShape="1">
          <a:blip r:embed="rId7">
            <a:alphaModFix/>
          </a:blip>
          <a:srcRect b="3009" l="9043" r="9995" t="5550"/>
          <a:stretch/>
        </p:blipFill>
        <p:spPr>
          <a:xfrm>
            <a:off x="7893204" y="3999535"/>
            <a:ext cx="2774797" cy="235041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4"/>
          <p:cNvSpPr txBox="1"/>
          <p:nvPr/>
        </p:nvSpPr>
        <p:spPr>
          <a:xfrm>
            <a:off x="17526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iFFT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4"/>
          <p:cNvSpPr txBox="1"/>
          <p:nvPr/>
        </p:nvSpPr>
        <p:spPr>
          <a:xfrm>
            <a:off x="50292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559" name="Google Shape;559;p34"/>
          <p:cNvSpPr txBox="1"/>
          <p:nvPr/>
        </p:nvSpPr>
        <p:spPr>
          <a:xfrm>
            <a:off x="6819900" y="4578733"/>
            <a:ext cx="1752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</a:t>
            </a:r>
            <a:endParaRPr/>
          </a:p>
        </p:txBody>
      </p:sp>
      <p:sp>
        <p:nvSpPr>
          <p:cNvPr id="560" name="Google Shape;560;p34"/>
          <p:cNvSpPr txBox="1"/>
          <p:nvPr/>
        </p:nvSpPr>
        <p:spPr>
          <a:xfrm>
            <a:off x="4374407" y="4638285"/>
            <a:ext cx="685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561" name="Google Shape;561;p34"/>
          <p:cNvSpPr txBox="1"/>
          <p:nvPr/>
        </p:nvSpPr>
        <p:spPr>
          <a:xfrm>
            <a:off x="7696200" y="3222569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562" name="Google Shape;562;p34"/>
          <p:cNvSpPr/>
          <p:nvPr/>
        </p:nvSpPr>
        <p:spPr>
          <a:xfrm rot="10800000">
            <a:off x="3276600" y="3329912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4"/>
          <p:cNvSpPr/>
          <p:nvPr/>
        </p:nvSpPr>
        <p:spPr>
          <a:xfrm>
            <a:off x="6553200" y="3361166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4"/>
          <p:cNvSpPr/>
          <p:nvPr/>
        </p:nvSpPr>
        <p:spPr>
          <a:xfrm>
            <a:off x="9601200" y="3283848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4"/>
          <p:cNvSpPr txBox="1"/>
          <p:nvPr/>
        </p:nvSpPr>
        <p:spPr>
          <a:xfrm>
            <a:off x="7315200" y="990600"/>
            <a:ext cx="3352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noise, .000001 magnitude</a:t>
            </a:r>
            <a:endParaRPr/>
          </a:p>
        </p:txBody>
      </p:sp>
      <p:pic>
        <p:nvPicPr>
          <p:cNvPr id="566" name="Google Shape;566;p34"/>
          <p:cNvPicPr preferRelativeResize="0"/>
          <p:nvPr/>
        </p:nvPicPr>
        <p:blipFill rotWithShape="1">
          <a:blip r:embed="rId8">
            <a:alphaModFix/>
          </a:blip>
          <a:srcRect b="35556" l="22103" r="23137" t="31110"/>
          <a:stretch/>
        </p:blipFill>
        <p:spPr>
          <a:xfrm>
            <a:off x="1676400" y="1248320"/>
            <a:ext cx="3352800" cy="189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under more realistic conditions</a:t>
            </a:r>
            <a:endParaRPr/>
          </a:p>
        </p:txBody>
      </p:sp>
      <p:pic>
        <p:nvPicPr>
          <p:cNvPr id="573" name="Google Shape;573;p35"/>
          <p:cNvPicPr preferRelativeResize="0"/>
          <p:nvPr/>
        </p:nvPicPr>
        <p:blipFill rotWithShape="1">
          <a:blip r:embed="rId3">
            <a:alphaModFix/>
          </a:blip>
          <a:srcRect b="4280" l="15710" r="13805" t="5550"/>
          <a:stretch/>
        </p:blipFill>
        <p:spPr>
          <a:xfrm>
            <a:off x="5105400" y="1349343"/>
            <a:ext cx="1828800" cy="175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5"/>
          <p:cNvPicPr preferRelativeResize="0"/>
          <p:nvPr/>
        </p:nvPicPr>
        <p:blipFill rotWithShape="1">
          <a:blip r:embed="rId4">
            <a:alphaModFix/>
          </a:blip>
          <a:srcRect b="21112" l="34502" r="9705" t="44444"/>
          <a:stretch/>
        </p:blipFill>
        <p:spPr>
          <a:xfrm>
            <a:off x="7315200" y="1351782"/>
            <a:ext cx="3048000" cy="17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5"/>
          <p:cNvPicPr preferRelativeResize="0"/>
          <p:nvPr/>
        </p:nvPicPr>
        <p:blipFill rotWithShape="1">
          <a:blip r:embed="rId5">
            <a:alphaModFix/>
          </a:blip>
          <a:srcRect b="3009" l="9043" r="11900" t="4280"/>
          <a:stretch/>
        </p:blipFill>
        <p:spPr>
          <a:xfrm>
            <a:off x="1615133" y="3930398"/>
            <a:ext cx="2915433" cy="25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6">
            <a:alphaModFix/>
          </a:blip>
          <a:srcRect b="1740" l="8090" r="9994" t="5550"/>
          <a:stretch/>
        </p:blipFill>
        <p:spPr>
          <a:xfrm>
            <a:off x="4974860" y="4094657"/>
            <a:ext cx="2544861" cy="21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7">
            <a:alphaModFix/>
          </a:blip>
          <a:srcRect b="3009" l="9043" r="9995" t="5550"/>
          <a:stretch/>
        </p:blipFill>
        <p:spPr>
          <a:xfrm>
            <a:off x="7893204" y="3999535"/>
            <a:ext cx="2774797" cy="235041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5"/>
          <p:cNvSpPr txBox="1"/>
          <p:nvPr/>
        </p:nvSpPr>
        <p:spPr>
          <a:xfrm>
            <a:off x="17526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iFFT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5"/>
          <p:cNvSpPr txBox="1"/>
          <p:nvPr/>
        </p:nvSpPr>
        <p:spPr>
          <a:xfrm>
            <a:off x="50292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580" name="Google Shape;580;p35"/>
          <p:cNvSpPr txBox="1"/>
          <p:nvPr/>
        </p:nvSpPr>
        <p:spPr>
          <a:xfrm>
            <a:off x="6819900" y="4578733"/>
            <a:ext cx="1752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</a:t>
            </a:r>
            <a:endParaRPr/>
          </a:p>
        </p:txBody>
      </p:sp>
      <p:sp>
        <p:nvSpPr>
          <p:cNvPr id="581" name="Google Shape;581;p35"/>
          <p:cNvSpPr txBox="1"/>
          <p:nvPr/>
        </p:nvSpPr>
        <p:spPr>
          <a:xfrm>
            <a:off x="4374407" y="4638285"/>
            <a:ext cx="685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582" name="Google Shape;582;p35"/>
          <p:cNvSpPr txBox="1"/>
          <p:nvPr/>
        </p:nvSpPr>
        <p:spPr>
          <a:xfrm>
            <a:off x="7696200" y="3222569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583" name="Google Shape;583;p35"/>
          <p:cNvSpPr/>
          <p:nvPr/>
        </p:nvSpPr>
        <p:spPr>
          <a:xfrm rot="10800000">
            <a:off x="3276600" y="3329912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5"/>
          <p:cNvSpPr/>
          <p:nvPr/>
        </p:nvSpPr>
        <p:spPr>
          <a:xfrm>
            <a:off x="6553200" y="3361166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5"/>
          <p:cNvSpPr/>
          <p:nvPr/>
        </p:nvSpPr>
        <p:spPr>
          <a:xfrm>
            <a:off x="9601200" y="3283848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5"/>
          <p:cNvSpPr txBox="1"/>
          <p:nvPr/>
        </p:nvSpPr>
        <p:spPr>
          <a:xfrm>
            <a:off x="7315200" y="990600"/>
            <a:ext cx="3352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noise, .0001 magnitude</a:t>
            </a:r>
            <a:endParaRPr/>
          </a:p>
        </p:txBody>
      </p:sp>
      <p:pic>
        <p:nvPicPr>
          <p:cNvPr id="587" name="Google Shape;587;p35"/>
          <p:cNvPicPr preferRelativeResize="0"/>
          <p:nvPr/>
        </p:nvPicPr>
        <p:blipFill rotWithShape="1">
          <a:blip r:embed="rId8">
            <a:alphaModFix/>
          </a:blip>
          <a:srcRect b="34443" l="23137" r="23135" t="31112"/>
          <a:stretch/>
        </p:blipFill>
        <p:spPr>
          <a:xfrm>
            <a:off x="1694228" y="1212244"/>
            <a:ext cx="3334973" cy="1988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6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under more realistic conditions</a:t>
            </a:r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3">
            <a:alphaModFix/>
          </a:blip>
          <a:srcRect b="4280" l="15710" r="13805" t="5550"/>
          <a:stretch/>
        </p:blipFill>
        <p:spPr>
          <a:xfrm>
            <a:off x="5105400" y="1349343"/>
            <a:ext cx="1828800" cy="175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4">
            <a:alphaModFix/>
          </a:blip>
          <a:srcRect b="21112" l="34502" r="9705" t="44444"/>
          <a:stretch/>
        </p:blipFill>
        <p:spPr>
          <a:xfrm>
            <a:off x="7315200" y="1351782"/>
            <a:ext cx="3048000" cy="17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5">
            <a:alphaModFix/>
          </a:blip>
          <a:srcRect b="3009" l="9043" r="11900" t="4280"/>
          <a:stretch/>
        </p:blipFill>
        <p:spPr>
          <a:xfrm>
            <a:off x="1615133" y="3930398"/>
            <a:ext cx="2915433" cy="25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6">
            <a:alphaModFix/>
          </a:blip>
          <a:srcRect b="1740" l="8090" r="9994" t="5550"/>
          <a:stretch/>
        </p:blipFill>
        <p:spPr>
          <a:xfrm>
            <a:off x="4974860" y="4094657"/>
            <a:ext cx="2544861" cy="21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6"/>
          <p:cNvPicPr preferRelativeResize="0"/>
          <p:nvPr/>
        </p:nvPicPr>
        <p:blipFill rotWithShape="1">
          <a:blip r:embed="rId7">
            <a:alphaModFix/>
          </a:blip>
          <a:srcRect b="3009" l="9043" r="9995" t="5550"/>
          <a:stretch/>
        </p:blipFill>
        <p:spPr>
          <a:xfrm>
            <a:off x="7893204" y="3999535"/>
            <a:ext cx="2774797" cy="23504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6"/>
          <p:cNvSpPr txBox="1"/>
          <p:nvPr/>
        </p:nvSpPr>
        <p:spPr>
          <a:xfrm>
            <a:off x="17526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iFFT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6"/>
          <p:cNvSpPr txBox="1"/>
          <p:nvPr/>
        </p:nvSpPr>
        <p:spPr>
          <a:xfrm>
            <a:off x="50292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601" name="Google Shape;601;p36"/>
          <p:cNvSpPr txBox="1"/>
          <p:nvPr/>
        </p:nvSpPr>
        <p:spPr>
          <a:xfrm>
            <a:off x="6819900" y="4578733"/>
            <a:ext cx="1752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</a:t>
            </a:r>
            <a:endParaRPr/>
          </a:p>
        </p:txBody>
      </p:sp>
      <p:sp>
        <p:nvSpPr>
          <p:cNvPr id="602" name="Google Shape;602;p36"/>
          <p:cNvSpPr txBox="1"/>
          <p:nvPr/>
        </p:nvSpPr>
        <p:spPr>
          <a:xfrm>
            <a:off x="4374407" y="4638285"/>
            <a:ext cx="685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603" name="Google Shape;603;p36"/>
          <p:cNvSpPr txBox="1"/>
          <p:nvPr/>
        </p:nvSpPr>
        <p:spPr>
          <a:xfrm>
            <a:off x="7696200" y="3222569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604" name="Google Shape;604;p36"/>
          <p:cNvSpPr/>
          <p:nvPr/>
        </p:nvSpPr>
        <p:spPr>
          <a:xfrm rot="10800000">
            <a:off x="3276600" y="3329912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6"/>
          <p:cNvSpPr/>
          <p:nvPr/>
        </p:nvSpPr>
        <p:spPr>
          <a:xfrm>
            <a:off x="6553200" y="3361166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6"/>
          <p:cNvSpPr/>
          <p:nvPr/>
        </p:nvSpPr>
        <p:spPr>
          <a:xfrm>
            <a:off x="9601200" y="3283848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6"/>
          <p:cNvSpPr txBox="1"/>
          <p:nvPr/>
        </p:nvSpPr>
        <p:spPr>
          <a:xfrm>
            <a:off x="7315200" y="990600"/>
            <a:ext cx="3352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noise, .001 magnitude</a:t>
            </a:r>
            <a:endParaRPr/>
          </a:p>
        </p:txBody>
      </p:sp>
      <p:pic>
        <p:nvPicPr>
          <p:cNvPr id="608" name="Google Shape;608;p36"/>
          <p:cNvPicPr preferRelativeResize="0"/>
          <p:nvPr/>
        </p:nvPicPr>
        <p:blipFill rotWithShape="1">
          <a:blip r:embed="rId8">
            <a:alphaModFix/>
          </a:blip>
          <a:srcRect b="34443" l="22103" r="23137" t="31112"/>
          <a:stretch/>
        </p:blipFill>
        <p:spPr>
          <a:xfrm>
            <a:off x="1615133" y="1152184"/>
            <a:ext cx="3414068" cy="1996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3987998"/>
            <a:ext cx="3390400" cy="25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042" y="4024537"/>
            <a:ext cx="32004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5658" y="4058989"/>
            <a:ext cx="3112457" cy="2334343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7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a random filter…</a:t>
            </a:r>
            <a:endParaRPr/>
          </a:p>
        </p:txBody>
      </p:sp>
      <p:sp>
        <p:nvSpPr>
          <p:cNvPr id="618" name="Google Shape;618;p37"/>
          <p:cNvSpPr txBox="1"/>
          <p:nvPr/>
        </p:nvSpPr>
        <p:spPr>
          <a:xfrm>
            <a:off x="17526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iFFT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7"/>
          <p:cNvSpPr txBox="1"/>
          <p:nvPr/>
        </p:nvSpPr>
        <p:spPr>
          <a:xfrm>
            <a:off x="5029200" y="3222569"/>
            <a:ext cx="21336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620" name="Google Shape;620;p37"/>
          <p:cNvSpPr txBox="1"/>
          <p:nvPr/>
        </p:nvSpPr>
        <p:spPr>
          <a:xfrm>
            <a:off x="6819900" y="4578733"/>
            <a:ext cx="1752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</a:t>
            </a:r>
            <a:endParaRPr/>
          </a:p>
        </p:txBody>
      </p:sp>
      <p:sp>
        <p:nvSpPr>
          <p:cNvPr id="621" name="Google Shape;621;p37"/>
          <p:cNvSpPr txBox="1"/>
          <p:nvPr/>
        </p:nvSpPr>
        <p:spPr>
          <a:xfrm>
            <a:off x="4374407" y="4638285"/>
            <a:ext cx="685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622" name="Google Shape;622;p37"/>
          <p:cNvSpPr txBox="1"/>
          <p:nvPr/>
        </p:nvSpPr>
        <p:spPr>
          <a:xfrm>
            <a:off x="7696200" y="3222569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FFT</a:t>
            </a:r>
            <a:endParaRPr/>
          </a:p>
        </p:txBody>
      </p:sp>
      <p:sp>
        <p:nvSpPr>
          <p:cNvPr id="623" name="Google Shape;623;p37"/>
          <p:cNvSpPr/>
          <p:nvPr/>
        </p:nvSpPr>
        <p:spPr>
          <a:xfrm rot="10800000">
            <a:off x="3276600" y="3329912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7"/>
          <p:cNvSpPr/>
          <p:nvPr/>
        </p:nvSpPr>
        <p:spPr>
          <a:xfrm>
            <a:off x="6553200" y="3361166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9601200" y="3283848"/>
            <a:ext cx="442268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7"/>
          <p:cNvSpPr txBox="1"/>
          <p:nvPr/>
        </p:nvSpPr>
        <p:spPr>
          <a:xfrm>
            <a:off x="7315200" y="990600"/>
            <a:ext cx="3352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noise, .001 magnitude</a:t>
            </a:r>
            <a:endParaRPr/>
          </a:p>
        </p:txBody>
      </p:sp>
      <p:pic>
        <p:nvPicPr>
          <p:cNvPr id="627" name="Google Shape;62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1022" y="1470504"/>
            <a:ext cx="1949956" cy="146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7"/>
          <p:cNvPicPr preferRelativeResize="0"/>
          <p:nvPr/>
        </p:nvPicPr>
        <p:blipFill rotWithShape="1">
          <a:blip r:embed="rId7">
            <a:alphaModFix/>
          </a:blip>
          <a:srcRect b="33332" l="23137" r="21069" t="30000"/>
          <a:stretch/>
        </p:blipFill>
        <p:spPr>
          <a:xfrm>
            <a:off x="7391400" y="1294576"/>
            <a:ext cx="3048000" cy="186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7"/>
          <p:cNvPicPr preferRelativeResize="0"/>
          <p:nvPr/>
        </p:nvPicPr>
        <p:blipFill rotWithShape="1">
          <a:blip r:embed="rId8">
            <a:alphaModFix/>
          </a:blip>
          <a:srcRect b="34443" l="22104" r="22104" t="30000"/>
          <a:stretch/>
        </p:blipFill>
        <p:spPr>
          <a:xfrm>
            <a:off x="1684556" y="1193518"/>
            <a:ext cx="3344644" cy="198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Deconvolution is hard</a:t>
            </a:r>
            <a:endParaRPr/>
          </a:p>
        </p:txBody>
      </p:sp>
      <p:sp>
        <p:nvSpPr>
          <p:cNvPr id="636" name="Google Shape;636;p38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Active research area.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Even if you know the filter (non-blind deconvolution), it is still very hard and requires strong </a:t>
            </a:r>
            <a:r>
              <a:rPr i="1" lang="en-US"/>
              <a:t>regularization.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you don’t know the filter (blind deconvolution) it is harder still.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Blind Deconvolution Example</a:t>
            </a:r>
            <a:endParaRPr/>
          </a:p>
        </p:txBody>
      </p:sp>
      <p:sp>
        <p:nvSpPr>
          <p:cNvPr id="642" name="Google Shape;642;p39"/>
          <p:cNvSpPr/>
          <p:nvPr/>
        </p:nvSpPr>
        <p:spPr>
          <a:xfrm>
            <a:off x="0" y="6279607"/>
            <a:ext cx="4953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Edge-based Blur Kernel Estimation Using Patch Priors.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Libin Sun, Sunghyun Cho, Jue Wang, and James Hays.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International Conference on  Computational Photography 2013.</a:t>
            </a:r>
            <a:endParaRPr/>
          </a:p>
        </p:txBody>
      </p:sp>
      <p:pic>
        <p:nvPicPr>
          <p:cNvPr id="643" name="Google Shape;6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5000"/>
            <a:ext cx="12192000" cy="300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 of Filtering</a:t>
            </a:r>
            <a:endParaRPr/>
          </a:p>
        </p:txBody>
      </p:sp>
      <p:sp>
        <p:nvSpPr>
          <p:cNvPr id="195" name="Google Shape;195;p4"/>
          <p:cNvSpPr txBox="1"/>
          <p:nvPr>
            <p:ph idx="1" type="body"/>
          </p:nvPr>
        </p:nvSpPr>
        <p:spPr>
          <a:xfrm>
            <a:off x="1752600" y="990600"/>
            <a:ext cx="57150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Linear filtering is dot product at each position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Not a matrix multiplication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Can smooth, sharpen, translate (among many other uses)</a:t>
            </a:r>
            <a:endParaRPr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We can use the Fourier transform to represent images in the frequency domain.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Filtering in the spatial domain is multiplication in the frequency domain.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pic>
        <p:nvPicPr>
          <p:cNvPr id="196" name="Google Shape;1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1752600"/>
            <a:ext cx="1143000" cy="114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4"/>
          <p:cNvGrpSpPr/>
          <p:nvPr/>
        </p:nvGrpSpPr>
        <p:grpSpPr>
          <a:xfrm>
            <a:off x="8991600" y="1890714"/>
            <a:ext cx="1143000" cy="973137"/>
            <a:chOff x="3799" y="2064"/>
            <a:chExt cx="1433" cy="1136"/>
          </a:xfrm>
        </p:grpSpPr>
        <p:grpSp>
          <p:nvGrpSpPr>
            <p:cNvPr id="198" name="Google Shape;198;p4"/>
            <p:cNvGrpSpPr/>
            <p:nvPr/>
          </p:nvGrpSpPr>
          <p:grpSpPr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99" name="Google Shape;199;p4"/>
              <p:cNvSpPr/>
              <p:nvPr/>
            </p:nvSpPr>
            <p:spPr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cxnSp>
            <p:nvCxnSpPr>
              <p:cNvPr id="208" name="Google Shape;208;p4"/>
              <p:cNvCxnSpPr/>
              <p:nvPr/>
            </p:nvCxnSpPr>
            <p:spPr>
              <a:xfrm>
                <a:off x="144" y="144"/>
                <a:ext cx="1152" cy="0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4"/>
              <p:cNvCxnSpPr/>
              <p:nvPr/>
            </p:nvCxnSpPr>
            <p:spPr>
              <a:xfrm>
                <a:off x="144" y="523"/>
                <a:ext cx="115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4"/>
              <p:cNvCxnSpPr/>
              <p:nvPr/>
            </p:nvCxnSpPr>
            <p:spPr>
              <a:xfrm>
                <a:off x="144" y="901"/>
                <a:ext cx="115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4"/>
              <p:cNvCxnSpPr/>
              <p:nvPr/>
            </p:nvCxnSpPr>
            <p:spPr>
              <a:xfrm>
                <a:off x="144" y="1280"/>
                <a:ext cx="1152" cy="0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4"/>
              <p:cNvCxnSpPr/>
              <p:nvPr/>
            </p:nvCxnSpPr>
            <p:spPr>
              <a:xfrm>
                <a:off x="144" y="144"/>
                <a:ext cx="0" cy="1136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4"/>
              <p:cNvCxnSpPr/>
              <p:nvPr/>
            </p:nvCxnSpPr>
            <p:spPr>
              <a:xfrm>
                <a:off x="528" y="144"/>
                <a:ext cx="0" cy="113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4"/>
              <p:cNvCxnSpPr/>
              <p:nvPr/>
            </p:nvCxnSpPr>
            <p:spPr>
              <a:xfrm>
                <a:off x="912" y="144"/>
                <a:ext cx="0" cy="113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4"/>
              <p:cNvCxnSpPr/>
              <p:nvPr/>
            </p:nvCxnSpPr>
            <p:spPr>
              <a:xfrm>
                <a:off x="1296" y="144"/>
                <a:ext cx="0" cy="1136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txp_fig" id="216" name="Google Shape;21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4"/>
          <p:cNvPicPr preferRelativeResize="0"/>
          <p:nvPr/>
        </p:nvPicPr>
        <p:blipFill rotWithShape="1">
          <a:blip r:embed="rId5">
            <a:alphaModFix/>
          </a:blip>
          <a:srcRect b="11046" l="11999" r="9428" t="6476"/>
          <a:stretch/>
        </p:blipFill>
        <p:spPr>
          <a:xfrm>
            <a:off x="9740155" y="4150659"/>
            <a:ext cx="1842245" cy="145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9999" y="4158346"/>
            <a:ext cx="1896475" cy="143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0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0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50" name="Google Shape;6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29094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0"/>
          <p:cNvSpPr/>
          <p:nvPr/>
        </p:nvSpPr>
        <p:spPr>
          <a:xfrm>
            <a:off x="0" y="6290493"/>
            <a:ext cx="4953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Edge-based Blur Kernel Estimation Using Patch Priors.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Libin Sun, Sunghyun Cho, Jue Wang, and James Hays.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International Conference on  Computational Photography 2013.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Canvas Quiz</a:t>
            </a:r>
            <a:endParaRPr/>
          </a:p>
        </p:txBody>
      </p:sp>
      <p:sp>
        <p:nvSpPr>
          <p:cNvPr id="225" name="Google Shape;225;p5"/>
          <p:cNvSpPr txBox="1"/>
          <p:nvPr>
            <p:ph idx="1" type="body"/>
          </p:nvPr>
        </p:nvSpPr>
        <p:spPr>
          <a:xfrm>
            <a:off x="1981200" y="9906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Fill in the blanks:</a:t>
            </a:r>
            <a:endParaRPr/>
          </a:p>
        </p:txBody>
      </p:sp>
      <p:pic>
        <p:nvPicPr>
          <p:cNvPr descr="C:\Users\Hoiem\Documents\Classes\Computational Photography - Fall 2010\lectures\figs\filters\fil_pairs\sobel_gaus.png" id="226" name="Google Shape;226;p5"/>
          <p:cNvPicPr preferRelativeResize="0"/>
          <p:nvPr/>
        </p:nvPicPr>
        <p:blipFill rotWithShape="1">
          <a:blip r:embed="rId3">
            <a:alphaModFix/>
          </a:blip>
          <a:srcRect b="3509" l="15788" r="14473" t="3510"/>
          <a:stretch/>
        </p:blipFill>
        <p:spPr>
          <a:xfrm>
            <a:off x="8639057" y="1067084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Computational Photography - Fall 2010\lectures\figs\filters\fil_pairs\fil_sobel.png" id="227" name="Google Shape;227;p5"/>
          <p:cNvPicPr preferRelativeResize="0"/>
          <p:nvPr/>
        </p:nvPicPr>
        <p:blipFill rotWithShape="1">
          <a:blip r:embed="rId4">
            <a:alphaModFix/>
          </a:blip>
          <a:srcRect b="4167" l="16667" r="13541" t="4167"/>
          <a:stretch/>
        </p:blipFill>
        <p:spPr>
          <a:xfrm>
            <a:off x="8939331" y="2693603"/>
            <a:ext cx="590550" cy="582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Computational Photography - Fall 2010\lectures\figs\filters\fil_pairs\fil_gaus.png" id="228" name="Google Shape;228;p5"/>
          <p:cNvPicPr preferRelativeResize="0"/>
          <p:nvPr/>
        </p:nvPicPr>
        <p:blipFill rotWithShape="1">
          <a:blip r:embed="rId5">
            <a:alphaModFix/>
          </a:blip>
          <a:srcRect b="6944" l="17707" r="16667" t="5556"/>
          <a:stretch/>
        </p:blipFill>
        <p:spPr>
          <a:xfrm>
            <a:off x="8705390" y="3616326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Computational Photography - Fall 2010\lectures\figs\filters\fil_pairs\im_shift.jpg" id="229" name="Google Shape;22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4439" y="3314930"/>
            <a:ext cx="2389188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Computational Photography - Fall 2010\lectures\figs\filters\fil_pairs\im_orig.jpg" id="230" name="Google Shape;23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08346" y="4922840"/>
            <a:ext cx="2551850" cy="162718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"/>
          <p:cNvSpPr txBox="1"/>
          <p:nvPr/>
        </p:nvSpPr>
        <p:spPr>
          <a:xfrm>
            <a:off x="5562601" y="838200"/>
            <a:ext cx="2581156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1) _ = D * B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2) A = _ *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3) F = D * _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4) _ = D * 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8382000" y="990600"/>
            <a:ext cx="3381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33" name="Google Shape;233;p5"/>
          <p:cNvSpPr txBox="1"/>
          <p:nvPr/>
        </p:nvSpPr>
        <p:spPr>
          <a:xfrm>
            <a:off x="8686800" y="2667000"/>
            <a:ext cx="3000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234" name="Google Shape;234;p5"/>
          <p:cNvSpPr txBox="1"/>
          <p:nvPr/>
        </p:nvSpPr>
        <p:spPr>
          <a:xfrm>
            <a:off x="8305800" y="3733800"/>
            <a:ext cx="3508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235" name="Google Shape;235;p5"/>
          <p:cNvSpPr txBox="1"/>
          <p:nvPr/>
        </p:nvSpPr>
        <p:spPr>
          <a:xfrm>
            <a:off x="7848600" y="5181600"/>
            <a:ext cx="3508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pic>
        <p:nvPicPr>
          <p:cNvPr descr="C:\Users\Hoiem\Documents\Classes\Computational Photography - Fall 2010\lectures\figs\filters\fil_pairs\fil_shift.png" id="236" name="Google Shape;236;p5"/>
          <p:cNvPicPr preferRelativeResize="0"/>
          <p:nvPr/>
        </p:nvPicPr>
        <p:blipFill rotWithShape="1">
          <a:blip r:embed="rId8">
            <a:alphaModFix/>
          </a:blip>
          <a:srcRect b="41666" l="9375" r="7291" t="41666"/>
          <a:stretch/>
        </p:blipFill>
        <p:spPr>
          <a:xfrm>
            <a:off x="1181101" y="2659473"/>
            <a:ext cx="2438400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 txBox="1"/>
          <p:nvPr/>
        </p:nvSpPr>
        <p:spPr>
          <a:xfrm>
            <a:off x="876301" y="2615022"/>
            <a:ext cx="3381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pic>
        <p:nvPicPr>
          <p:cNvPr descr="C:\Users\Hoiem\Documents\Classes\Computational Photography - Fall 2010\lectures\figs\filters\fil_pairs\im_gaus.jpg" id="238" name="Google Shape;23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7136" y="5129262"/>
            <a:ext cx="19113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"/>
          <p:cNvSpPr txBox="1"/>
          <p:nvPr/>
        </p:nvSpPr>
        <p:spPr>
          <a:xfrm>
            <a:off x="833439" y="3467330"/>
            <a:ext cx="3254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pic>
        <p:nvPicPr>
          <p:cNvPr descr="C:\Users\Hoiem\Documents\Classes\Computational Photography - Fall 2010\lectures\figs\filters\fil_pairs\im_sobel.png" id="240" name="Google Shape;240;p5"/>
          <p:cNvPicPr preferRelativeResize="0"/>
          <p:nvPr/>
        </p:nvPicPr>
        <p:blipFill rotWithShape="1">
          <a:blip r:embed="rId10">
            <a:alphaModFix/>
          </a:blip>
          <a:srcRect b="13889" l="9375" r="8333" t="13889"/>
          <a:stretch/>
        </p:blipFill>
        <p:spPr>
          <a:xfrm>
            <a:off x="4594977" y="2671883"/>
            <a:ext cx="2549981" cy="167873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"/>
          <p:cNvSpPr txBox="1"/>
          <p:nvPr/>
        </p:nvSpPr>
        <p:spPr>
          <a:xfrm>
            <a:off x="4216691" y="2932752"/>
            <a:ext cx="3635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242" name="Google Shape;242;p5"/>
          <p:cNvSpPr txBox="1"/>
          <p:nvPr/>
        </p:nvSpPr>
        <p:spPr>
          <a:xfrm>
            <a:off x="769936" y="5129262"/>
            <a:ext cx="3508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pic>
        <p:nvPicPr>
          <p:cNvPr descr="C:\Users\Hoiem\Documents\Classes\Computational Photography - Fall 2010\lectures\figs\filters\fil_pairs\im_im.png" id="243" name="Google Shape;243;p5"/>
          <p:cNvPicPr preferRelativeResize="0"/>
          <p:nvPr/>
        </p:nvPicPr>
        <p:blipFill rotWithShape="1">
          <a:blip r:embed="rId11">
            <a:alphaModFix/>
          </a:blip>
          <a:srcRect b="12500" l="7291" r="7291" t="12500"/>
          <a:stretch/>
        </p:blipFill>
        <p:spPr>
          <a:xfrm>
            <a:off x="4334741" y="4724400"/>
            <a:ext cx="3240809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"/>
          <p:cNvSpPr txBox="1"/>
          <p:nvPr/>
        </p:nvSpPr>
        <p:spPr>
          <a:xfrm>
            <a:off x="4111804" y="4759374"/>
            <a:ext cx="2492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cxnSp>
        <p:nvCxnSpPr>
          <p:cNvPr id="245" name="Google Shape;245;p5"/>
          <p:cNvCxnSpPr>
            <a:stCxn id="246" idx="1"/>
          </p:cNvCxnSpPr>
          <p:nvPr/>
        </p:nvCxnSpPr>
        <p:spPr>
          <a:xfrm flipH="1">
            <a:off x="7391401" y="794544"/>
            <a:ext cx="381000" cy="11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6" name="Google Shape;246;p5"/>
          <p:cNvSpPr txBox="1"/>
          <p:nvPr/>
        </p:nvSpPr>
        <p:spPr>
          <a:xfrm>
            <a:off x="7772401" y="609600"/>
            <a:ext cx="197961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Filtering Operator</a:t>
            </a:r>
            <a:endParaRPr/>
          </a:p>
        </p:txBody>
      </p:sp>
      <p:sp>
        <p:nvSpPr>
          <p:cNvPr id="247" name="Google Shape;247;p5"/>
          <p:cNvSpPr txBox="1"/>
          <p:nvPr/>
        </p:nvSpPr>
        <p:spPr>
          <a:xfrm>
            <a:off x="9466264" y="6550026"/>
            <a:ext cx="1201737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Slide: Hoiem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signals</a:t>
            </a:r>
            <a:endParaRPr/>
          </a:p>
        </p:txBody>
      </p:sp>
      <p:sp>
        <p:nvSpPr>
          <p:cNvPr id="253" name="Google Shape;253;p6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can also think of all kinds of other signals the same way</a:t>
            </a:r>
            <a:endParaRPr/>
          </a:p>
        </p:txBody>
      </p:sp>
      <p:pic>
        <p:nvPicPr>
          <p:cNvPr descr="http://www.noiseaddicts.com/wp-content/uploads/2008/11/cartoon_fourier_cat-744180.jpg" id="254" name="Google Shape;2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2819401"/>
            <a:ext cx="47625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"/>
          <p:cNvSpPr txBox="1"/>
          <p:nvPr/>
        </p:nvSpPr>
        <p:spPr>
          <a:xfrm>
            <a:off x="6019801" y="6248400"/>
            <a:ext cx="115887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xkcd.com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Fourier analysis in images</a:t>
            </a:r>
            <a:endParaRPr/>
          </a:p>
        </p:txBody>
      </p:sp>
      <p:grpSp>
        <p:nvGrpSpPr>
          <p:cNvPr id="261" name="Google Shape;261;p7"/>
          <p:cNvGrpSpPr/>
          <p:nvPr/>
        </p:nvGrpSpPr>
        <p:grpSpPr>
          <a:xfrm>
            <a:off x="914400" y="1447800"/>
            <a:ext cx="10363199" cy="4495800"/>
            <a:chOff x="762000" y="1981200"/>
            <a:chExt cx="6400800" cy="2514600"/>
          </a:xfrm>
        </p:grpSpPr>
        <p:pic>
          <p:nvPicPr>
            <p:cNvPr id="262" name="Google Shape;262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43200" y="1981200"/>
              <a:ext cx="1219200" cy="1219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63" name="Google Shape;26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43200" y="3276600"/>
              <a:ext cx="1219200" cy="1219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64" name="Google Shape;264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43600" y="1981200"/>
              <a:ext cx="1219200" cy="1219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65" name="Google Shape;265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43400" y="1981200"/>
              <a:ext cx="1219200" cy="1219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66" name="Google Shape;266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43400" y="3276600"/>
              <a:ext cx="1219200" cy="1219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267" name="Google Shape;267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43600" y="3276600"/>
              <a:ext cx="1219200" cy="1219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68" name="Google Shape;268;p7"/>
            <p:cNvSpPr txBox="1"/>
            <p:nvPr/>
          </p:nvSpPr>
          <p:spPr>
            <a:xfrm>
              <a:off x="762000" y="2362200"/>
              <a:ext cx="1254859" cy="264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Intensity Image</a:t>
              </a:r>
              <a:endParaRPr/>
            </a:p>
          </p:txBody>
        </p:sp>
        <p:sp>
          <p:nvSpPr>
            <p:cNvPr id="269" name="Google Shape;269;p7"/>
            <p:cNvSpPr txBox="1"/>
            <p:nvPr/>
          </p:nvSpPr>
          <p:spPr>
            <a:xfrm>
              <a:off x="838200" y="3733800"/>
              <a:ext cx="1162860" cy="264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Fourier Image</a:t>
              </a:r>
              <a:endParaRPr/>
            </a:p>
          </p:txBody>
        </p:sp>
      </p:grpSp>
      <p:sp>
        <p:nvSpPr>
          <p:cNvPr id="270" name="Google Shape;270;p7"/>
          <p:cNvSpPr txBox="1"/>
          <p:nvPr/>
        </p:nvSpPr>
        <p:spPr>
          <a:xfrm>
            <a:off x="4937126" y="6488114"/>
            <a:ext cx="57308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http://sharp.bu.edu/~slehar/fourier/fourier.html#filtering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Signals can be composed</a:t>
            </a:r>
            <a:endParaRPr/>
          </a:p>
        </p:txBody>
      </p:sp>
      <p:pic>
        <p:nvPicPr>
          <p:cNvPr id="276" name="Google Shape;2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2133600"/>
            <a:ext cx="12192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77" name="Google Shape;27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3429000"/>
            <a:ext cx="12192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0" y="2133600"/>
            <a:ext cx="12192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3429000"/>
            <a:ext cx="12192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24800" y="2133600"/>
            <a:ext cx="12192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24800" y="3429000"/>
            <a:ext cx="12192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82" name="Google Shape;282;p8"/>
          <p:cNvSpPr txBox="1"/>
          <p:nvPr/>
        </p:nvSpPr>
        <p:spPr>
          <a:xfrm>
            <a:off x="5029200" y="3124200"/>
            <a:ext cx="4254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283" name="Google Shape;283;p8"/>
          <p:cNvSpPr txBox="1"/>
          <p:nvPr/>
        </p:nvSpPr>
        <p:spPr>
          <a:xfrm>
            <a:off x="7239000" y="3124200"/>
            <a:ext cx="4254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284" name="Google Shape;284;p8"/>
          <p:cNvSpPr txBox="1"/>
          <p:nvPr/>
        </p:nvSpPr>
        <p:spPr>
          <a:xfrm>
            <a:off x="4795838" y="6211888"/>
            <a:ext cx="587216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http://sharp.bu.edu/~slehar/fourier/fourier.html#filtering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More: http://www.cs.unm.edu/~brayer/vision/fourier.html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Fourier Transform</a:t>
            </a:r>
            <a:endParaRPr/>
          </a:p>
        </p:txBody>
      </p:sp>
      <p:sp>
        <p:nvSpPr>
          <p:cNvPr id="290" name="Google Shape;290;p9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Fourier transform stores the magnitude and phase at each frequency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Magnitude encodes how much signal there is at a particular frequency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Phase encodes spatial information (indirectly)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For mathematical convenience, this is often notated in terms of real and complex numbers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291" name="Google Shape;2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3830638"/>
            <a:ext cx="29337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0700" y="3733800"/>
            <a:ext cx="2070100" cy="935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 txBox="1"/>
          <p:nvPr/>
        </p:nvSpPr>
        <p:spPr>
          <a:xfrm>
            <a:off x="2057400" y="4049714"/>
            <a:ext cx="1676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Amplitude:</a:t>
            </a:r>
            <a:endParaRPr/>
          </a:p>
        </p:txBody>
      </p:sp>
      <p:sp>
        <p:nvSpPr>
          <p:cNvPr id="294" name="Google Shape;294;p9"/>
          <p:cNvSpPr txBox="1"/>
          <p:nvPr/>
        </p:nvSpPr>
        <p:spPr>
          <a:xfrm>
            <a:off x="7239000" y="4049714"/>
            <a:ext cx="1676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2009-12-16T02:55:56Z</dcterms:created>
  <dc:creator>Derek Hoiem</dc:creator>
</cp:coreProperties>
</file>